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5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77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DE917-7CAE-42D6-A264-3DE98FCA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BF4E82-DDDE-45B4-B8AE-95F9F8933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C1AF5-BD9B-4865-8FCB-2B4FEDA4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ABC52E-13C9-48C4-ACF5-BDF06965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D5EF6F-5636-4A6E-80CC-53B667C0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387DA-6BE2-49EF-9BAD-30C2C2B0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950E13-501A-4F0B-A4D5-7911FBC62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FA743D-3122-41D5-BBF9-D387A1DA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E6519C-0A7D-4A05-8B93-F3C6D3A3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786379-23EC-42E7-A817-ACA40E2D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F8E77B-4322-48E6-B4C6-9310384DA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B1A0A-D467-4656-8D0A-352A40B4B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A3645B-B52E-4F33-83AB-C49FBCA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F4D2C-0E81-4023-8955-2AD4DA8E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717257-C821-4F50-8999-74B81069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65FDA-6B47-49A1-BA23-946E3821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4C8B61-5259-4008-A0DD-75FC782F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FDAC6-82A9-49B7-9A82-54EE927C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40DF46-679F-4E72-911F-63C5BB45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FE0F45-1F90-4012-B050-EAB4F58B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F2F2C-C76D-4A8C-B22B-769FB9A1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AA00D6-64D0-4B13-8421-4A363003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0B26DE-51ED-47FD-946C-83499DEB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72DE1B-9500-4283-BF1E-B0A9F2BF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48EB66-7314-4D94-B1F7-CDC415EE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636B7-2BA1-481B-999E-B49EAB7D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492725-D520-4727-A5E7-4571464E4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85C37B-F11C-461B-BA05-F39E44D35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0B16AA-7AC5-46A7-893D-A497E42B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7339FF-6AB7-4662-9356-7A2F6DDD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63CECF-A29E-409D-9FD8-CD66ACC4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AB3C11-4EC6-408E-90D3-9D948DDA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CB214D-6F64-4EED-BBC7-7C3F6C01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A4BB15-E407-48C0-842E-E9EFE33D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503ADE-FFC1-4F74-BBB7-97E4D739F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6AE48E-BCC7-419F-B825-71073F2D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99D134-ED38-466F-A87A-E46F8359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3D58A32-0D2D-4CE3-A9CA-5B20D14F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8A0C31-BC20-429D-B64D-FDEC3AFD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B9CCF-4528-492E-B64A-DE02AC51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D4E3D3B-7B3B-483A-AAB4-A401102A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290986-AD5D-4601-B544-B7D4462E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3A21F2-F2E5-4578-8F3D-07AC4777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26FDEC-2CDF-421A-A44D-7928D4CC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858A59-0279-44D3-99A6-01654BD4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81DB17-A79E-4EC2-9178-1D350ECE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22B6BD-6DD4-43C3-86CF-FBF0073D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E87AE3-EB03-4C61-9BBB-77403168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85EECB-4AB7-4E37-8A9B-26CB8BA6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98D876-4E32-4B5B-9222-A923E8E9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1F002D-F845-4011-AD39-A70C3821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C1B47B-1A7C-41CC-80A7-AE32D14F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F6177C-21AE-46C3-A884-9956B39A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532C5E-E621-4E42-AE43-4E5E145BB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7E38C6-751E-4911-B50C-65AE70AC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3B34AC-A063-463E-AAAF-8E0DD37C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84BB54-298D-4382-949D-94A5933C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17F469-69C2-44D3-8D62-AB8E79AF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FF8724-F3E0-468B-9AFE-49E75403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3321C8-3CDB-49A2-A3B0-2A185C80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D8CAD-CC55-40A8-B3E8-0E5311C31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3358-4F6F-40D3-AF8A-92EBA6A363F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DAF16E-3393-4DE0-BEAD-181C3EC43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C47FFD-B543-494A-852F-F78B9B126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EA27-9581-4EE2-AEC3-6A520FFD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8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PAIbd9je8" TargetMode="External"/><Relationship Id="rId2" Type="http://schemas.openxmlformats.org/officeDocument/2006/relationships/hyperlink" Target="https://www.youtube.com/watch?v=qdFj4Kn7Uyk&amp;t=617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84"/>
            <a:ext cx="12242104" cy="68861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9114" y="4272951"/>
            <a:ext cx="1551397" cy="2579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928" y="4031411"/>
            <a:ext cx="1127185" cy="2242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Colonial America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B523B0D-DE9C-4421-B833-5F17FD97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until 1700s that major cities were connected by road</a:t>
            </a:r>
          </a:p>
          <a:p>
            <a:r>
              <a:rPr lang="en-US" dirty="0"/>
              <a:t>Nine-day journey from Boston to Philadelphia</a:t>
            </a:r>
          </a:p>
          <a:p>
            <a:r>
              <a:rPr lang="en-US" dirty="0"/>
              <a:t>Twenty-nine days before news of Declaration’s signing reached South Carolina from Pennsylvania</a:t>
            </a:r>
          </a:p>
        </p:txBody>
      </p:sp>
      <p:pic>
        <p:nvPicPr>
          <p:cNvPr id="6148" name="Picture 4" descr="Image result for roads colonial america">
            <a:extLst>
              <a:ext uri="{FF2B5EF4-FFF2-40B4-BE49-F238E27FC236}">
                <a16:creationId xmlns="" xmlns:a16="http://schemas.microsoft.com/office/drawing/2014/main" id="{0C76717C-5601-42A8-9D5B-D355D283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114"/>
            <a:ext cx="4423327" cy="29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inting of Paved Streets in Maine">
            <a:extLst>
              <a:ext uri="{FF2B5EF4-FFF2-40B4-BE49-F238E27FC236}">
                <a16:creationId xmlns="" xmlns:a16="http://schemas.microsoft.com/office/drawing/2014/main" id="{F3723A21-97D1-4542-9771-5272C27A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02" y="3909114"/>
            <a:ext cx="4226705" cy="29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colonial tavern">
            <a:extLst>
              <a:ext uri="{FF2B5EF4-FFF2-40B4-BE49-F238E27FC236}">
                <a16:creationId xmlns="" xmlns:a16="http://schemas.microsoft.com/office/drawing/2014/main" id="{DD598931-4F68-4668-90B7-1E6F8CBA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86" y="3909114"/>
            <a:ext cx="3713881" cy="29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7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England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6679096" cy="4743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tax-supported churches by 1775</a:t>
            </a:r>
          </a:p>
          <a:p>
            <a:pPr lvl="1"/>
            <a:r>
              <a:rPr lang="en-US" dirty="0"/>
              <a:t>Anglican and Congregational</a:t>
            </a:r>
          </a:p>
          <a:p>
            <a:endParaRPr lang="en-US" dirty="0"/>
          </a:p>
          <a:p>
            <a:r>
              <a:rPr lang="en-US" dirty="0"/>
              <a:t>Many do not worship</a:t>
            </a:r>
          </a:p>
          <a:p>
            <a:pPr lvl="1"/>
            <a:r>
              <a:rPr lang="en-US" dirty="0"/>
              <a:t>Even in colonies with established religions</a:t>
            </a:r>
          </a:p>
          <a:p>
            <a:endParaRPr lang="en-US" dirty="0"/>
          </a:p>
          <a:p>
            <a:r>
              <a:rPr lang="en-US" dirty="0"/>
              <a:t>Church of England</a:t>
            </a:r>
          </a:p>
          <a:p>
            <a:pPr lvl="1"/>
            <a:r>
              <a:rPr lang="en-US" dirty="0"/>
              <a:t>GA, NC, SC, VA, MD, NY</a:t>
            </a:r>
          </a:p>
          <a:p>
            <a:pPr lvl="1"/>
            <a:r>
              <a:rPr lang="en-US" dirty="0"/>
              <a:t>Port of Authority for the Crown</a:t>
            </a:r>
          </a:p>
          <a:p>
            <a:pPr lvl="1"/>
            <a:r>
              <a:rPr lang="en-US" dirty="0"/>
              <a:t>Still resistance to the Church overall</a:t>
            </a:r>
          </a:p>
          <a:p>
            <a:pPr lvl="1"/>
            <a:r>
              <a:rPr lang="en-US" dirty="0"/>
              <a:t>Shorter, more secular sermons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nglican church virginia colony">
            <a:extLst>
              <a:ext uri="{FF2B5EF4-FFF2-40B4-BE49-F238E27FC236}">
                <a16:creationId xmlns="" xmlns:a16="http://schemas.microsoft.com/office/drawing/2014/main" id="{5B9A2EB8-933A-4EFE-A2F6-EFE86151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1306558"/>
            <a:ext cx="5208104" cy="57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England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904" y="2114776"/>
            <a:ext cx="6679096" cy="4743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Congregational Church</a:t>
            </a:r>
          </a:p>
          <a:p>
            <a:pPr lvl="1"/>
            <a:r>
              <a:rPr lang="en-US" dirty="0"/>
              <a:t>Branch of Puritan Church </a:t>
            </a:r>
          </a:p>
          <a:p>
            <a:pPr lvl="1"/>
            <a:r>
              <a:rPr lang="en-US" dirty="0"/>
              <a:t>Present in NE, except for Rhode Island</a:t>
            </a:r>
          </a:p>
          <a:p>
            <a:endParaRPr lang="en-US" dirty="0"/>
          </a:p>
          <a:p>
            <a:r>
              <a:rPr lang="en-US" dirty="0"/>
              <a:t>Other denominations exist, but taxes go to support the Congregational church (for the most part)</a:t>
            </a:r>
          </a:p>
          <a:p>
            <a:endParaRPr lang="en-US" dirty="0"/>
          </a:p>
          <a:p>
            <a:r>
              <a:rPr lang="en-US" dirty="0"/>
              <a:t>Ideas spread of a revolution against Britain </a:t>
            </a:r>
          </a:p>
          <a:p>
            <a:pPr lvl="1"/>
            <a:r>
              <a:rPr lang="en-US" dirty="0"/>
              <a:t>Many preach for sedition</a:t>
            </a:r>
          </a:p>
          <a:p>
            <a:pPr lvl="1"/>
            <a:r>
              <a:rPr lang="en-US" dirty="0"/>
              <a:t>Anglican priests supported the King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olonial church">
            <a:extLst>
              <a:ext uri="{FF2B5EF4-FFF2-40B4-BE49-F238E27FC236}">
                <a16:creationId xmlns="" xmlns:a16="http://schemas.microsoft.com/office/drawing/2014/main" id="{3D39D67C-9A5C-4E04-8297-6D6DF7BB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806"/>
            <a:ext cx="50863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Awakening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5109"/>
            <a:ext cx="9431079" cy="55908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Church membership and participation is dwindling</a:t>
            </a:r>
          </a:p>
          <a:p>
            <a:pPr lvl="1"/>
            <a:r>
              <a:rPr lang="en-US" dirty="0"/>
              <a:t>“Dead dog” preachers</a:t>
            </a:r>
          </a:p>
          <a:p>
            <a:pPr lvl="1"/>
            <a:r>
              <a:rPr lang="en-US" dirty="0"/>
              <a:t>Hellfire sermons</a:t>
            </a:r>
          </a:p>
          <a:p>
            <a:pPr lvl="1"/>
            <a:r>
              <a:rPr lang="en-US" dirty="0"/>
              <a:t>Strict doctrine vs. liberal membership requirements </a:t>
            </a:r>
          </a:p>
          <a:p>
            <a:endParaRPr lang="en-US" dirty="0"/>
          </a:p>
          <a:p>
            <a:r>
              <a:rPr lang="en-US" dirty="0"/>
              <a:t>Arminianism—Jacobus Arminius</a:t>
            </a:r>
          </a:p>
          <a:p>
            <a:pPr lvl="1"/>
            <a:r>
              <a:rPr lang="en-US" dirty="0"/>
              <a:t>The Grace of God	</a:t>
            </a:r>
          </a:p>
          <a:p>
            <a:endParaRPr lang="en-US" dirty="0"/>
          </a:p>
          <a:p>
            <a:r>
              <a:rPr lang="en-US" dirty="0" smtClean="0"/>
              <a:t>Jonathan Edwards</a:t>
            </a:r>
            <a:endParaRPr lang="en-US" dirty="0"/>
          </a:p>
          <a:p>
            <a:pPr lvl="1"/>
            <a:r>
              <a:rPr lang="en-US" i="1" dirty="0"/>
              <a:t>Sinners in the Hand of an Angry God</a:t>
            </a:r>
          </a:p>
          <a:p>
            <a:pPr lvl="1"/>
            <a:r>
              <a:rPr lang="en-US" dirty="0"/>
              <a:t>Road to hell paved with skulls of </a:t>
            </a:r>
            <a:r>
              <a:rPr lang="en-US" dirty="0" smtClean="0"/>
              <a:t>unbaptized</a:t>
            </a:r>
          </a:p>
          <a:p>
            <a:endParaRPr lang="en-US" dirty="0"/>
          </a:p>
          <a:p>
            <a:r>
              <a:rPr lang="en-US" dirty="0" smtClean="0"/>
              <a:t>George Whitefield</a:t>
            </a:r>
          </a:p>
          <a:p>
            <a:pPr lvl="1"/>
            <a:r>
              <a:rPr lang="en-US" dirty="0" smtClean="0"/>
              <a:t>“Actor” Preacher—spoke to people’s emotions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Old Lights vs. New Lights—approach the God and Church</a:t>
            </a:r>
          </a:p>
          <a:p>
            <a:pPr lvl="1"/>
            <a:r>
              <a:rPr lang="en-US" dirty="0"/>
              <a:t>Schisms from Congregationalist and Presbyterians</a:t>
            </a:r>
          </a:p>
          <a:p>
            <a:pPr lvl="1"/>
            <a:r>
              <a:rPr lang="en-US" dirty="0"/>
              <a:t>Missionary work among Native Americans</a:t>
            </a:r>
          </a:p>
          <a:p>
            <a:pPr lvl="1"/>
            <a:r>
              <a:rPr lang="en-US" dirty="0"/>
              <a:t>Impacts schools of higher learning</a:t>
            </a:r>
          </a:p>
          <a:p>
            <a:pPr lvl="1"/>
            <a:r>
              <a:rPr lang="en-US" dirty="0"/>
              <a:t>Reaches all Americans—rich and poor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george whitfield">
            <a:extLst>
              <a:ext uri="{FF2B5EF4-FFF2-40B4-BE49-F238E27FC236}">
                <a16:creationId xmlns="" xmlns:a16="http://schemas.microsoft.com/office/drawing/2014/main" id="{97FF2B7C-C99E-4BBB-8532-CE8172CA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0" y="1182583"/>
            <a:ext cx="5420139" cy="56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5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in the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2823"/>
            <a:ext cx="7359964" cy="4743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Schooling existed primarily for males</a:t>
            </a:r>
          </a:p>
          <a:p>
            <a:pPr lvl="1"/>
            <a:r>
              <a:rPr lang="en-US" dirty="0"/>
              <a:t>Improvement—used to be reserved for the rich</a:t>
            </a:r>
          </a:p>
          <a:p>
            <a:pPr lvl="1"/>
            <a:endParaRPr lang="en-US" dirty="0"/>
          </a:p>
          <a:p>
            <a:r>
              <a:rPr lang="en-US" dirty="0"/>
              <a:t>Purpose of school is to make good Christians, not critical thinkers or good citizens</a:t>
            </a:r>
          </a:p>
          <a:p>
            <a:pPr lvl="1"/>
            <a:r>
              <a:rPr lang="en-US" dirty="0"/>
              <a:t>Universities aim to make preachers</a:t>
            </a:r>
          </a:p>
          <a:p>
            <a:pPr lvl="1"/>
            <a:endParaRPr lang="en-US" dirty="0"/>
          </a:p>
          <a:p>
            <a:r>
              <a:rPr lang="en-US" dirty="0"/>
              <a:t>Schools flourish in NE</a:t>
            </a:r>
          </a:p>
          <a:p>
            <a:pPr lvl="1"/>
            <a:r>
              <a:rPr lang="en-US" dirty="0"/>
              <a:t>Instruction is poor</a:t>
            </a:r>
          </a:p>
          <a:p>
            <a:pPr lvl="1"/>
            <a:r>
              <a:rPr lang="en-US" dirty="0"/>
              <a:t>Time in school and type of schooling varies by location</a:t>
            </a:r>
          </a:p>
          <a:p>
            <a:pPr lvl="1"/>
            <a:r>
              <a:rPr lang="en-US" dirty="0"/>
              <a:t>Primary and Secondary schools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C4CBD-A594-43B1-AD7B-FC48D94E11C5}"/>
              </a:ext>
            </a:extLst>
          </p:cNvPr>
          <p:cNvSpPr/>
          <p:nvPr/>
        </p:nvSpPr>
        <p:spPr>
          <a:xfrm>
            <a:off x="7285261" y="872858"/>
            <a:ext cx="4887805" cy="222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“Stronger” education in the North—the South’s geography and sparse population made it difficult to provide a decent school system.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Some schools are tax-supported, some are privately operated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Wealthy rely heavily on tutors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C5E519-7FFB-4734-9602-8E0035AC72C7}"/>
              </a:ext>
            </a:extLst>
          </p:cNvPr>
          <p:cNvSpPr/>
          <p:nvPr/>
        </p:nvSpPr>
        <p:spPr>
          <a:xfrm>
            <a:off x="7272010" y="3152340"/>
            <a:ext cx="4910877" cy="1310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 was similar to church—gloomy, focused on religion and “classic” languages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Severe discipline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E1E9FBC-3F44-4D67-9A4A-5B2DBAC8F087}"/>
              </a:ext>
            </a:extLst>
          </p:cNvPr>
          <p:cNvSpPr/>
          <p:nvPr/>
        </p:nvSpPr>
        <p:spPr>
          <a:xfrm>
            <a:off x="410816" y="795130"/>
            <a:ext cx="6652592" cy="1637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Nine colleges established during colonial era—around 200 students total.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*Ben Franklin establishes the first denomination-free school</a:t>
            </a:r>
          </a:p>
        </p:txBody>
      </p:sp>
      <p:pic>
        <p:nvPicPr>
          <p:cNvPr id="10242" name="Picture 2" descr="Image result for colonial school">
            <a:extLst>
              <a:ext uri="{FF2B5EF4-FFF2-40B4-BE49-F238E27FC236}">
                <a16:creationId xmlns="" xmlns:a16="http://schemas.microsoft.com/office/drawing/2014/main" id="{133F02BA-3F5A-4917-B14A-E2BF6934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0" y="4545618"/>
            <a:ext cx="4933950" cy="23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Provincial Culture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114776"/>
            <a:ext cx="7602279" cy="4743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Colonial Americans still saw themselves as “British” culturally and artistically</a:t>
            </a:r>
          </a:p>
          <a:p>
            <a:endParaRPr lang="en-US" dirty="0"/>
          </a:p>
          <a:p>
            <a:r>
              <a:rPr lang="en-US" dirty="0" smtClean="0"/>
              <a:t>Still largely plantation-based life in America—go to England to get proper schooling</a:t>
            </a:r>
          </a:p>
          <a:p>
            <a:pPr lvl="1"/>
            <a:r>
              <a:rPr lang="en-US" dirty="0" smtClean="0"/>
              <a:t>Charles Wilson Peale, Benjamin West, John Singleton Copley</a:t>
            </a:r>
          </a:p>
          <a:p>
            <a:endParaRPr lang="en-US" dirty="0"/>
          </a:p>
          <a:p>
            <a:r>
              <a:rPr lang="en-US" dirty="0" smtClean="0"/>
              <a:t>Architecture—largely old world</a:t>
            </a:r>
          </a:p>
          <a:p>
            <a:endParaRPr lang="en-US" dirty="0"/>
          </a:p>
          <a:p>
            <a:r>
              <a:rPr lang="en-US" dirty="0" smtClean="0"/>
              <a:t>Literature—</a:t>
            </a:r>
            <a:r>
              <a:rPr lang="en-US" i="1" dirty="0" smtClean="0"/>
              <a:t>Poor Richard’s Almanac—1732-1758</a:t>
            </a:r>
            <a:endParaRPr lang="en-US" dirty="0" smtClean="0"/>
          </a:p>
          <a:p>
            <a:pPr lvl="1"/>
            <a:r>
              <a:rPr lang="en-US" dirty="0" smtClean="0"/>
              <a:t>Benjamin Franklin</a:t>
            </a:r>
          </a:p>
          <a:p>
            <a:pPr lvl="1"/>
            <a:r>
              <a:rPr lang="en-US" dirty="0" smtClean="0"/>
              <a:t>Most popular book except for the Bible</a:t>
            </a:r>
          </a:p>
          <a:p>
            <a:pPr lvl="1"/>
            <a:r>
              <a:rPr lang="en-US" dirty="0" smtClean="0"/>
              <a:t>Short bits of advice on various topics </a:t>
            </a:r>
          </a:p>
          <a:p>
            <a:pPr lvl="2"/>
            <a:r>
              <a:rPr lang="en-US" dirty="0" smtClean="0"/>
              <a:t>Thrift, industry, morality, common sense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8/81/Poor_Richard_Almanack_1739.jpg/300px-Poor_Richard_Almanack_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44" y="1033616"/>
            <a:ext cx="2444841" cy="38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n frank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64" y="3531522"/>
            <a:ext cx="3326478" cy="33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nip Diagonal Corner Rectangle 3"/>
          <p:cNvSpPr/>
          <p:nvPr/>
        </p:nvSpPr>
        <p:spPr>
          <a:xfrm rot="20382413">
            <a:off x="7557654" y="2701072"/>
            <a:ext cx="1891612" cy="8008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 Franklin: Inventor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9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of the Press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743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Americans aren’t reading</a:t>
            </a:r>
          </a:p>
          <a:p>
            <a:pPr lvl="1"/>
            <a:r>
              <a:rPr lang="en-US" dirty="0" smtClean="0"/>
              <a:t>Too poor to buy or busy to read</a:t>
            </a:r>
          </a:p>
          <a:p>
            <a:pPr lvl="1"/>
            <a:r>
              <a:rPr lang="en-US" dirty="0" smtClean="0"/>
              <a:t>Access to literature open to wealthy, clergy</a:t>
            </a:r>
          </a:p>
          <a:p>
            <a:endParaRPr lang="en-US" dirty="0"/>
          </a:p>
          <a:p>
            <a:r>
              <a:rPr lang="en-US" dirty="0" smtClean="0"/>
              <a:t>Still—some literature out there</a:t>
            </a:r>
          </a:p>
          <a:p>
            <a:pPr lvl="1"/>
            <a:r>
              <a:rPr lang="en-US" dirty="0" smtClean="0"/>
              <a:t>Fifty public libraries by 1776</a:t>
            </a:r>
          </a:p>
          <a:p>
            <a:pPr lvl="1"/>
            <a:r>
              <a:rPr lang="en-US" dirty="0" smtClean="0"/>
              <a:t>On eve of revolution—40 newspapers in print</a:t>
            </a:r>
          </a:p>
          <a:p>
            <a:pPr lvl="1"/>
            <a:r>
              <a:rPr lang="en-US" dirty="0" smtClean="0"/>
              <a:t>Newspapers lag—distance matters!</a:t>
            </a:r>
          </a:p>
          <a:p>
            <a:endParaRPr lang="en-US" dirty="0"/>
          </a:p>
          <a:p>
            <a:r>
              <a:rPr lang="en-US" b="1" dirty="0" smtClean="0"/>
              <a:t>John Peter Zinger</a:t>
            </a:r>
          </a:p>
          <a:p>
            <a:pPr lvl="1"/>
            <a:r>
              <a:rPr lang="en-US" dirty="0" smtClean="0"/>
              <a:t>New York</a:t>
            </a:r>
          </a:p>
          <a:p>
            <a:pPr lvl="1"/>
            <a:r>
              <a:rPr lang="en-US" dirty="0" smtClean="0"/>
              <a:t>Criticized the governor of NY</a:t>
            </a:r>
          </a:p>
          <a:p>
            <a:pPr lvl="2"/>
            <a:r>
              <a:rPr lang="en-US" dirty="0" smtClean="0"/>
              <a:t>Truth doesn’t matter to judges</a:t>
            </a:r>
          </a:p>
          <a:p>
            <a:pPr lvl="2"/>
            <a:r>
              <a:rPr lang="en-US" dirty="0" smtClean="0"/>
              <a:t>Jury still finds him not guilty 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ohn peter ze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58" y="3281818"/>
            <a:ext cx="2626441" cy="35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drew hamilton ze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47" y="1120732"/>
            <a:ext cx="4286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36136" y="4108537"/>
            <a:ext cx="2849071" cy="37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Hamilton defending Zenger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9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 of the Colonies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/>
              <a:t>This is the text of the box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hirteen 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58483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8350" y="1196133"/>
            <a:ext cx="6343650" cy="112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Three Types of Colonies:</a:t>
            </a:r>
          </a:p>
          <a:p>
            <a:pPr algn="ctr"/>
            <a:r>
              <a:rPr lang="en-US" sz="2800" dirty="0" smtClean="0"/>
              <a:t>Royal, Charter, Proprietor </a:t>
            </a:r>
            <a:endParaRPr lang="en-US" sz="2800" dirty="0"/>
          </a:p>
        </p:txBody>
      </p:sp>
      <p:sp>
        <p:nvSpPr>
          <p:cNvPr id="6" name="Pentagon 5"/>
          <p:cNvSpPr/>
          <p:nvPr/>
        </p:nvSpPr>
        <p:spPr>
          <a:xfrm>
            <a:off x="5848350" y="2505205"/>
            <a:ext cx="6343650" cy="13653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Eight Colonies had governors appointed by the King</a:t>
            </a:r>
          </a:p>
          <a:p>
            <a:pPr algn="ctr"/>
            <a:r>
              <a:rPr lang="en-US" dirty="0" smtClean="0"/>
              <a:t>Three had proprietors who chose the governor</a:t>
            </a:r>
          </a:p>
          <a:p>
            <a:pPr algn="r"/>
            <a:r>
              <a:rPr lang="en-US" dirty="0" smtClean="0"/>
              <a:t>Rhode Island, Connecticut elected their governor</a:t>
            </a:r>
          </a:p>
        </p:txBody>
      </p:sp>
      <p:sp>
        <p:nvSpPr>
          <p:cNvPr id="8" name="Pentagon 7"/>
          <p:cNvSpPr/>
          <p:nvPr/>
        </p:nvSpPr>
        <p:spPr>
          <a:xfrm>
            <a:off x="5848350" y="3934738"/>
            <a:ext cx="6368702" cy="13653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Most colonies had a bicameral (two-chamber) legislative body (similar to today’s Congress)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(Upper house appointed; Lower house elected)</a:t>
            </a:r>
          </a:p>
        </p:txBody>
      </p:sp>
      <p:sp>
        <p:nvSpPr>
          <p:cNvPr id="9" name="Pentagon 8"/>
          <p:cNvSpPr/>
          <p:nvPr/>
        </p:nvSpPr>
        <p:spPr>
          <a:xfrm>
            <a:off x="5848350" y="5364271"/>
            <a:ext cx="6343650" cy="14937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Some governors good; some corrupt</a:t>
            </a:r>
          </a:p>
          <a:p>
            <a:r>
              <a:rPr lang="en-US" dirty="0" smtClean="0"/>
              <a:t>Legislature wields its authority by withholding $</a:t>
            </a:r>
          </a:p>
          <a:p>
            <a:r>
              <a:rPr lang="en-US" dirty="0" smtClean="0"/>
              <a:t>Taxation WITH representation</a:t>
            </a:r>
          </a:p>
          <a:p>
            <a:r>
              <a:rPr lang="en-US" dirty="0" smtClean="0"/>
              <a:t>Voting; town meetings, etc.</a:t>
            </a:r>
          </a:p>
          <a:p>
            <a:r>
              <a:rPr lang="en-US" dirty="0" smtClean="0"/>
              <a:t>America still not a true democracy—but getting there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9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 Life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life in colonial america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47" y="1306558"/>
            <a:ext cx="2615559" cy="17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ife in colonial america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25" y="1306558"/>
            <a:ext cx="2720493" cy="20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lonial america bathtu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67" y="1336330"/>
            <a:ext cx="2051128" cy="17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lonial me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1336330"/>
            <a:ext cx="2005801" cy="17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husking be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13" y="1336330"/>
            <a:ext cx="2877188" cy="19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card playing colonial ame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138"/>
            <a:ext cx="2327258" cy="18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horse rac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59" y="3114910"/>
            <a:ext cx="3211520" cy="18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fox hunt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43" y="3114910"/>
            <a:ext cx="3043722" cy="18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lotte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64" y="3271539"/>
            <a:ext cx="3585135" cy="16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stage play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5" y="4888260"/>
            <a:ext cx="2925428" cy="19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christmas coloni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91" y="4922120"/>
            <a:ext cx="3808803" cy="19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656294" y="4922120"/>
            <a:ext cx="5535705" cy="1935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America is becoming more diverse, yet more alike.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Less Anglican, but more tolerant.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Oh, and distance and time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Six,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Pageant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67948"/>
            <a:ext cx="18506661" cy="4243702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That’s Period 2!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 smtClean="0"/>
              <a:t>Period 1: 1491-1607</a:t>
            </a:r>
          </a:p>
          <a:p>
            <a:r>
              <a:rPr lang="en-US" dirty="0" smtClean="0"/>
              <a:t>Period 2: 1607-1754</a:t>
            </a:r>
          </a:p>
          <a:p>
            <a:pPr lvl="1"/>
            <a:r>
              <a:rPr lang="en-US" dirty="0" smtClean="0"/>
              <a:t>Test! (9-25)</a:t>
            </a:r>
          </a:p>
          <a:p>
            <a:pPr lvl="1"/>
            <a:r>
              <a:rPr lang="en-US" dirty="0" smtClean="0"/>
              <a:t>Period 2 HIPP (due 9-25)</a:t>
            </a:r>
          </a:p>
          <a:p>
            <a:pPr lvl="1"/>
            <a:r>
              <a:rPr lang="en-US" dirty="0" smtClean="0"/>
              <a:t>BAGPIPE (due 9-25)</a:t>
            </a:r>
          </a:p>
          <a:p>
            <a:pPr lvl="1"/>
            <a:r>
              <a:rPr lang="en-US" dirty="0" smtClean="0"/>
              <a:t>Google Classroom SAQ 2 (due 9-26)</a:t>
            </a:r>
          </a:p>
          <a:p>
            <a:pPr lvl="1"/>
            <a:r>
              <a:rPr lang="en-US" dirty="0" smtClean="0"/>
              <a:t>Period 2 Summary  (due 9-26)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Duel for North America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7359964" cy="47432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England, France, Spain</a:t>
            </a:r>
          </a:p>
          <a:p>
            <a:pPr lvl="1"/>
            <a:r>
              <a:rPr lang="en-US" sz="3600" dirty="0" smtClean="0"/>
              <a:t>All major European powers</a:t>
            </a:r>
          </a:p>
          <a:p>
            <a:pPr lvl="1"/>
            <a:r>
              <a:rPr lang="en-US" sz="3600" dirty="0" smtClean="0"/>
              <a:t>All want control of th</a:t>
            </a:r>
            <a:r>
              <a:rPr lang="en-US" sz="3600" dirty="0" smtClean="0"/>
              <a:t>e Americas</a:t>
            </a:r>
          </a:p>
          <a:p>
            <a:pPr lvl="1"/>
            <a:r>
              <a:rPr lang="en-US" sz="3600" dirty="0" smtClean="0"/>
              <a:t>All participate in various wars</a:t>
            </a:r>
          </a:p>
          <a:p>
            <a:pPr lvl="2"/>
            <a:r>
              <a:rPr lang="en-US" sz="3200" dirty="0" smtClean="0"/>
              <a:t>The “first” world wars</a:t>
            </a:r>
          </a:p>
          <a:p>
            <a:pPr lvl="2"/>
            <a:r>
              <a:rPr lang="en-US" sz="3200" dirty="0" smtClean="0"/>
              <a:t>Natives and Colonists caugh</a:t>
            </a:r>
            <a:r>
              <a:rPr lang="en-US" sz="3200" dirty="0" smtClean="0"/>
              <a:t>t up in the wars</a:t>
            </a:r>
            <a:endParaRPr lang="en-US" sz="3200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spanish french british territories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69" y="2015081"/>
            <a:ext cx="5038931" cy="41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Canada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9165"/>
            <a:ext cx="12192000" cy="50888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France “late to the game” of exploration</a:t>
            </a:r>
          </a:p>
          <a:p>
            <a:pPr lvl="1"/>
            <a:r>
              <a:rPr lang="en-US" dirty="0" smtClean="0"/>
              <a:t>French Huguenots</a:t>
            </a:r>
          </a:p>
          <a:p>
            <a:pPr lvl="2"/>
            <a:r>
              <a:rPr lang="en-US" dirty="0" smtClean="0"/>
              <a:t>Protestants clash with Roman Catholics</a:t>
            </a:r>
          </a:p>
          <a:p>
            <a:pPr lvl="1"/>
            <a:r>
              <a:rPr lang="en-US" dirty="0" smtClean="0"/>
              <a:t>Edict of Nantes (1598)</a:t>
            </a:r>
          </a:p>
          <a:p>
            <a:pPr lvl="2"/>
            <a:r>
              <a:rPr lang="en-US" dirty="0" smtClean="0"/>
              <a:t>Peace / toleration of Protestants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Why does it matter?</a:t>
            </a:r>
          </a:p>
          <a:p>
            <a:pPr lvl="2"/>
            <a:r>
              <a:rPr lang="en-US" dirty="0" smtClean="0"/>
              <a:t>France will grow as a result</a:t>
            </a:r>
          </a:p>
          <a:p>
            <a:pPr lvl="2"/>
            <a:r>
              <a:rPr lang="en-US" dirty="0" smtClean="0"/>
              <a:t>Louis XIV looks to colonize overseas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1608—France lands in Quebec </a:t>
            </a:r>
          </a:p>
          <a:p>
            <a:pPr lvl="2"/>
            <a:r>
              <a:rPr lang="en-US" dirty="0" smtClean="0"/>
              <a:t>Samuel de Champlain</a:t>
            </a:r>
          </a:p>
          <a:p>
            <a:pPr lvl="2"/>
            <a:r>
              <a:rPr lang="en-US" dirty="0" smtClean="0"/>
              <a:t>Friendly relations with the Natives</a:t>
            </a:r>
          </a:p>
          <a:p>
            <a:pPr lvl="3"/>
            <a:r>
              <a:rPr lang="en-US" dirty="0" smtClean="0"/>
              <a:t>Joins Huron Indians against the Iroquois </a:t>
            </a:r>
          </a:p>
          <a:p>
            <a:pPr lvl="4"/>
            <a:r>
              <a:rPr lang="en-US" dirty="0" smtClean="0"/>
              <a:t>Iroquois hostile to France and its settling 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ouis x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3" y="966374"/>
            <a:ext cx="1529288" cy="18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amuel de cham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04" y="966374"/>
            <a:ext cx="1570132" cy="18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9775" y="2826639"/>
            <a:ext cx="5616693" cy="254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/>
              <a:t>New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Autocratic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right to jury trial (as in English colonies)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Catholic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Slow to grow—no incentive to move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to compete w/ England and Spain</a:t>
            </a:r>
            <a:endParaRPr lang="en-US" sz="2400" dirty="0"/>
          </a:p>
        </p:txBody>
      </p:sp>
      <p:pic>
        <p:nvPicPr>
          <p:cNvPr id="5126" name="Picture 6" descr="Image result for huron indi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53" y="966373"/>
            <a:ext cx="1319393" cy="18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57593" y="5585791"/>
            <a:ext cx="5598875" cy="113306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of wealth: beaver</a:t>
            </a:r>
          </a:p>
          <a:p>
            <a:pPr algn="ctr"/>
            <a:r>
              <a:rPr lang="en-US" dirty="0" smtClean="0"/>
              <a:t>Recruit Indians—die to disease and alcohol</a:t>
            </a:r>
          </a:p>
          <a:p>
            <a:pPr algn="ctr"/>
            <a:r>
              <a:rPr lang="en-US" dirty="0" smtClean="0"/>
              <a:t>Conflict of beliefs and practices w/ Indians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France Spreads Out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 smtClean="0"/>
              <a:t>Antoine Cadillac—</a:t>
            </a:r>
          </a:p>
          <a:p>
            <a:pPr lvl="1"/>
            <a:r>
              <a:rPr lang="en-US" dirty="0" smtClean="0"/>
              <a:t>Detroit</a:t>
            </a:r>
          </a:p>
          <a:p>
            <a:endParaRPr lang="en-US" dirty="0"/>
          </a:p>
          <a:p>
            <a:r>
              <a:rPr lang="en-US" dirty="0" smtClean="0"/>
              <a:t>Robert de La Salle—</a:t>
            </a:r>
          </a:p>
          <a:p>
            <a:pPr lvl="1"/>
            <a:r>
              <a:rPr lang="en-US" dirty="0" smtClean="0"/>
              <a:t>Mississippi / Gulf</a:t>
            </a:r>
          </a:p>
          <a:p>
            <a:pPr lvl="1"/>
            <a:r>
              <a:rPr lang="en-US" dirty="0" smtClean="0"/>
              <a:t>Louisiana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antoine cadill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28" y="921833"/>
            <a:ext cx="1458686" cy="19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obert de la sal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71" y="3908511"/>
            <a:ext cx="2047461" cy="28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350" y="3052525"/>
            <a:ext cx="4235180" cy="3176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1197564"/>
            <a:ext cx="3667352" cy="27505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830448" y="1336491"/>
            <a:ext cx="2053155" cy="18384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Fighting for Empire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/>
              <a:t>This is the text of the box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map french trading po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8711" r="13441" b="505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Clash for Empire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657576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major clashes for control of North America</a:t>
            </a:r>
          </a:p>
          <a:p>
            <a:pPr lvl="1"/>
            <a:r>
              <a:rPr lang="en-US" dirty="0" smtClean="0"/>
              <a:t>King William’s War (1689-1697)</a:t>
            </a:r>
          </a:p>
          <a:p>
            <a:pPr lvl="1"/>
            <a:r>
              <a:rPr lang="en-US" dirty="0" smtClean="0"/>
              <a:t>Queen Anne’s War (1702-1713)</a:t>
            </a:r>
          </a:p>
          <a:p>
            <a:endParaRPr lang="en-US" dirty="0"/>
          </a:p>
          <a:p>
            <a:r>
              <a:rPr lang="en-US" dirty="0" smtClean="0"/>
              <a:t>British vs. French </a:t>
            </a:r>
          </a:p>
          <a:p>
            <a:pPr lvl="1"/>
            <a:r>
              <a:rPr lang="en-US" dirty="0" smtClean="0"/>
              <a:t>Both used Indian allies; did not send their own troops</a:t>
            </a:r>
          </a:p>
          <a:p>
            <a:pPr lvl="1"/>
            <a:r>
              <a:rPr lang="en-US" dirty="0" smtClean="0"/>
              <a:t>Guerrilla war</a:t>
            </a:r>
          </a:p>
          <a:p>
            <a:pPr lvl="1"/>
            <a:r>
              <a:rPr lang="en-US" dirty="0" smtClean="0"/>
              <a:t>Spain eventually sides with French</a:t>
            </a:r>
          </a:p>
          <a:p>
            <a:endParaRPr lang="en-US" dirty="0"/>
          </a:p>
          <a:p>
            <a:r>
              <a:rPr lang="en-US" dirty="0" smtClean="0"/>
              <a:t>British cannot get into Canada</a:t>
            </a:r>
          </a:p>
          <a:p>
            <a:pPr lvl="1"/>
            <a:r>
              <a:rPr lang="en-US" dirty="0" smtClean="0"/>
              <a:t>Victory at Nova Scotia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5586" y="914400"/>
            <a:ext cx="5056414" cy="259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Treaty of Utrecht Signed—1713</a:t>
            </a:r>
          </a:p>
          <a:p>
            <a:pPr algn="ctr"/>
            <a:endParaRPr lang="en-US" b="1" u="sng" dirty="0" smtClean="0"/>
          </a:p>
          <a:p>
            <a:r>
              <a:rPr lang="en-US" dirty="0"/>
              <a:t> </a:t>
            </a:r>
            <a:r>
              <a:rPr lang="en-US" dirty="0" smtClean="0"/>
              <a:t>Britain gains control of:</a:t>
            </a:r>
          </a:p>
          <a:p>
            <a:pPr algn="ctr"/>
            <a:r>
              <a:rPr lang="en-US" dirty="0" smtClean="0"/>
              <a:t>- Acadia (Nova Scotia)</a:t>
            </a:r>
          </a:p>
          <a:p>
            <a:pPr algn="ctr"/>
            <a:r>
              <a:rPr lang="en-US" dirty="0" smtClean="0"/>
              <a:t>-Newfoundland</a:t>
            </a:r>
          </a:p>
          <a:p>
            <a:pPr algn="ctr"/>
            <a:r>
              <a:rPr lang="en-US" dirty="0" smtClean="0"/>
              <a:t>-Hudson Bay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---Period of Peace—</a:t>
            </a:r>
          </a:p>
          <a:p>
            <a:pPr algn="ctr"/>
            <a:endParaRPr lang="en-US" dirty="0"/>
          </a:p>
        </p:txBody>
      </p:sp>
      <p:pic>
        <p:nvPicPr>
          <p:cNvPr id="7170" name="Picture 2" descr="Image result for treaty of utrech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3678689"/>
            <a:ext cx="5056415" cy="31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243" y="5845629"/>
            <a:ext cx="6580414" cy="832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Britain also gets limited trading rights with Spanish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War of Jenkins’s Ear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7432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Robert Jenkins</a:t>
            </a:r>
          </a:p>
          <a:p>
            <a:pPr lvl="1"/>
            <a:r>
              <a:rPr lang="en-US" dirty="0" smtClean="0"/>
              <a:t>British Captain </a:t>
            </a:r>
          </a:p>
          <a:p>
            <a:pPr lvl="1"/>
            <a:r>
              <a:rPr lang="en-US" dirty="0" smtClean="0"/>
              <a:t>Encounters Spanish trading authorities</a:t>
            </a:r>
          </a:p>
          <a:p>
            <a:pPr lvl="1"/>
            <a:r>
              <a:rPr lang="en-US" dirty="0" smtClean="0"/>
              <a:t>Ear sliced off</a:t>
            </a:r>
          </a:p>
          <a:p>
            <a:pPr lvl="2"/>
            <a:r>
              <a:rPr lang="en-US" dirty="0" smtClean="0"/>
              <a:t>“Carry this home to your master, whom, if he were present, I would serve in like fashion”</a:t>
            </a:r>
          </a:p>
          <a:p>
            <a:endParaRPr lang="en-US" dirty="0"/>
          </a:p>
          <a:p>
            <a:r>
              <a:rPr lang="en-US" dirty="0" smtClean="0"/>
              <a:t>War of Jenkins’s Ear—1739</a:t>
            </a:r>
          </a:p>
          <a:p>
            <a:pPr lvl="1"/>
            <a:r>
              <a:rPr lang="en-US" dirty="0" smtClean="0"/>
              <a:t>British vs. Spanish</a:t>
            </a:r>
          </a:p>
          <a:p>
            <a:pPr lvl="1"/>
            <a:r>
              <a:rPr lang="en-US" dirty="0" smtClean="0"/>
              <a:t>Caribbean Sea, Georgia</a:t>
            </a:r>
          </a:p>
          <a:p>
            <a:pPr lvl="1"/>
            <a:r>
              <a:rPr lang="en-US" dirty="0" smtClean="0"/>
              <a:t>Comes to be called King George’s War</a:t>
            </a:r>
          </a:p>
          <a:p>
            <a:pPr lvl="1"/>
            <a:r>
              <a:rPr lang="en-US" dirty="0" smtClean="0"/>
              <a:t>France allies with Spain</a:t>
            </a:r>
          </a:p>
          <a:p>
            <a:pPr lvl="1"/>
            <a:r>
              <a:rPr lang="en-US" dirty="0" smtClean="0"/>
              <a:t>New Englanders invade New France</a:t>
            </a:r>
          </a:p>
          <a:p>
            <a:pPr lvl="2"/>
            <a:r>
              <a:rPr lang="en-US" dirty="0" smtClean="0"/>
              <a:t>English capture Louisbourg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643" y="4457700"/>
            <a:ext cx="5878286" cy="2122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Aftermath</a:t>
            </a:r>
          </a:p>
          <a:p>
            <a:pPr algn="ctr"/>
            <a:endParaRPr lang="en-US" b="1" u="sng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British repelled in Caribbean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Spain proves itself capable against Britain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Louisbourg handed back to France—outrage!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/>
              <a:t>France still a dominant player in North America…….     and so is Britain.</a:t>
            </a:r>
            <a:endParaRPr lang="en-US" b="1" dirty="0"/>
          </a:p>
        </p:txBody>
      </p:sp>
      <p:pic>
        <p:nvPicPr>
          <p:cNvPr id="9218" name="Picture 2" descr="Image result for war of jenkins 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2" y="1013701"/>
            <a:ext cx="3220200" cy="16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b/b0/Jenkins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73" y="1306558"/>
            <a:ext cx="2899822" cy="21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That’s Period 2!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 smtClean="0"/>
              <a:t>Period 1: 1491-1607</a:t>
            </a:r>
          </a:p>
          <a:p>
            <a:r>
              <a:rPr lang="en-US" dirty="0" smtClean="0"/>
              <a:t>Period 2: 1607-1754</a:t>
            </a:r>
          </a:p>
          <a:p>
            <a:pPr lvl="1"/>
            <a:r>
              <a:rPr lang="en-US" dirty="0" smtClean="0"/>
              <a:t>Test! (9-25)</a:t>
            </a:r>
          </a:p>
          <a:p>
            <a:pPr lvl="1"/>
            <a:r>
              <a:rPr lang="en-US" dirty="0" smtClean="0"/>
              <a:t>Period 2 HIPP (due 9-25)</a:t>
            </a:r>
          </a:p>
          <a:p>
            <a:pPr lvl="1"/>
            <a:r>
              <a:rPr lang="en-US" dirty="0" smtClean="0"/>
              <a:t>BAGPIPE (due 9-25)</a:t>
            </a:r>
          </a:p>
          <a:p>
            <a:pPr lvl="1"/>
            <a:r>
              <a:rPr lang="en-US" dirty="0" smtClean="0"/>
              <a:t>Google Classroom SAQ 2 (due 9-26)</a:t>
            </a:r>
          </a:p>
          <a:p>
            <a:pPr lvl="1"/>
            <a:r>
              <a:rPr lang="en-US" dirty="0" smtClean="0"/>
              <a:t>Period 2 Summary  (due 9-26)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8C945-4947-414D-B342-F6B74F6E1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794" y="1087768"/>
            <a:ext cx="6024133" cy="2889114"/>
          </a:xfrm>
        </p:spPr>
        <p:txBody>
          <a:bodyPr anchor="b">
            <a:noAutofit/>
          </a:bodyPr>
          <a:lstStyle/>
          <a:p>
            <a:r>
              <a:rPr lang="en-US" sz="4000" dirty="0">
                <a:latin typeface="Mistral" panose="03090702030407020403" pitchFamily="66" charset="0"/>
              </a:rPr>
              <a:t>Colonial America Pre-Revolution and</a:t>
            </a:r>
            <a:br>
              <a:rPr lang="en-US" sz="4000" dirty="0">
                <a:latin typeface="Mistral" panose="03090702030407020403" pitchFamily="66" charset="0"/>
              </a:rPr>
            </a:br>
            <a:r>
              <a:rPr lang="en-US" sz="4000" dirty="0">
                <a:latin typeface="Mistral" panose="03090702030407020403" pitchFamily="66" charset="0"/>
              </a:rPr>
              <a:t>The Duel for North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F640DE-01FC-4400-9571-DAD86956F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3885" y="5545457"/>
            <a:ext cx="5918115" cy="1312543"/>
          </a:xfrm>
        </p:spPr>
        <p:txBody>
          <a:bodyPr anchor="t">
            <a:noAutofit/>
          </a:bodyPr>
          <a:lstStyle/>
          <a:p>
            <a:pPr algn="r"/>
            <a:r>
              <a:rPr lang="en-US" sz="3600" dirty="0">
                <a:latin typeface="Mistral" panose="03090702030407020403" pitchFamily="66" charset="0"/>
              </a:rPr>
              <a:t>The American Pageant,</a:t>
            </a:r>
          </a:p>
          <a:p>
            <a:pPr algn="r"/>
            <a:r>
              <a:rPr lang="en-US" sz="3600" dirty="0">
                <a:latin typeface="Mistral" panose="03090702030407020403" pitchFamily="66" charset="0"/>
                <a:hlinkClick r:id="rId2"/>
              </a:rPr>
              <a:t>Chapter 5 </a:t>
            </a:r>
            <a:r>
              <a:rPr lang="en-US" sz="3600" dirty="0">
                <a:latin typeface="Mistral" panose="03090702030407020403" pitchFamily="66" charset="0"/>
              </a:rPr>
              <a:t>and </a:t>
            </a:r>
            <a:r>
              <a:rPr lang="en-US" sz="3600" dirty="0">
                <a:latin typeface="Mistral" panose="03090702030407020403" pitchFamily="66" charset="0"/>
                <a:hlinkClick r:id="rId3"/>
              </a:rPr>
              <a:t>Chapter 6.1</a:t>
            </a:r>
            <a:endParaRPr lang="en-US" sz="3600" dirty="0">
              <a:latin typeface="Mistral" panose="03090702030407020403" pitchFamily="66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american flag">
            <a:extLst>
              <a:ext uri="{FF2B5EF4-FFF2-40B4-BE49-F238E27FC236}">
                <a16:creationId xmlns="" xmlns:a16="http://schemas.microsoft.com/office/drawing/2014/main" id="{EDC0140A-2356-42FF-B220-9019E68DF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3127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4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Makes Up The Thirteen Colonies?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Misleading term!</a:t>
            </a:r>
          </a:p>
          <a:p>
            <a:pPr lvl="1"/>
            <a:r>
              <a:rPr lang="en-US" dirty="0"/>
              <a:t>“The sun never set on the British Empire”</a:t>
            </a:r>
          </a:p>
          <a:p>
            <a:endParaRPr lang="en-US" dirty="0"/>
          </a:p>
          <a:p>
            <a:r>
              <a:rPr lang="en-US" dirty="0"/>
              <a:t>By 1700</a:t>
            </a:r>
          </a:p>
          <a:p>
            <a:pPr lvl="1"/>
            <a:r>
              <a:rPr lang="en-US" dirty="0"/>
              <a:t>300,000 inhabitants</a:t>
            </a:r>
          </a:p>
          <a:p>
            <a:pPr lvl="2"/>
            <a:r>
              <a:rPr lang="en-US" dirty="0"/>
              <a:t>20,000 Africans</a:t>
            </a:r>
          </a:p>
          <a:p>
            <a:endParaRPr lang="en-US" dirty="0"/>
          </a:p>
          <a:p>
            <a:r>
              <a:rPr lang="en-US" dirty="0"/>
              <a:t>By 1775</a:t>
            </a:r>
          </a:p>
          <a:p>
            <a:pPr lvl="1"/>
            <a:r>
              <a:rPr lang="en-US" dirty="0"/>
              <a:t>2,500,000</a:t>
            </a:r>
          </a:p>
          <a:p>
            <a:pPr lvl="2"/>
            <a:r>
              <a:rPr lang="en-US" dirty="0"/>
              <a:t>500,000 Africans</a:t>
            </a:r>
          </a:p>
          <a:p>
            <a:pPr lvl="2"/>
            <a:r>
              <a:rPr lang="en-US" dirty="0"/>
              <a:t>400,000 White immigrants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763AC80-5175-407D-AF06-78D4575A3748}"/>
              </a:ext>
            </a:extLst>
          </p:cNvPr>
          <p:cNvSpPr/>
          <p:nvPr/>
        </p:nvSpPr>
        <p:spPr>
          <a:xfrm>
            <a:off x="4599499" y="3169216"/>
            <a:ext cx="3405511" cy="156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in Population—why?</a:t>
            </a:r>
          </a:p>
          <a:p>
            <a:pPr algn="ctr"/>
            <a:endParaRPr lang="en-US" dirty="0"/>
          </a:p>
          <a:p>
            <a:pPr marL="342900" indent="-342900" algn="ctr">
              <a:buAutoNum type="arabicParenR"/>
            </a:pPr>
            <a:r>
              <a:rPr lang="en-US" dirty="0"/>
              <a:t>Immunity</a:t>
            </a:r>
          </a:p>
          <a:p>
            <a:pPr marL="342900" indent="-342900" algn="ctr">
              <a:buAutoNum type="arabicParenR"/>
            </a:pPr>
            <a:r>
              <a:rPr lang="en-US" dirty="0"/>
              <a:t>Natural fertility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193DC8E-41C6-40B1-B207-B978EDC95697}"/>
              </a:ext>
            </a:extLst>
          </p:cNvPr>
          <p:cNvSpPr/>
          <p:nvPr/>
        </p:nvSpPr>
        <p:spPr>
          <a:xfrm>
            <a:off x="4599499" y="4988153"/>
            <a:ext cx="3405511" cy="156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Consequences: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1) English subjects outnumber American colonists 20-1 </a:t>
            </a:r>
            <a:r>
              <a:rPr lang="en-US" dirty="0">
                <a:sym typeface="Wingdings" panose="05000000000000000000" pitchFamily="2" charset="2"/>
              </a:rPr>
              <a:t> 3-1 by 1775</a:t>
            </a:r>
            <a:endParaRPr lang="en-US" dirty="0"/>
          </a:p>
        </p:txBody>
      </p:sp>
      <p:pic>
        <p:nvPicPr>
          <p:cNvPr id="5" name="Picture 2" descr="Image result for british empire at height">
            <a:extLst>
              <a:ext uri="{FF2B5EF4-FFF2-40B4-BE49-F238E27FC236}">
                <a16:creationId xmlns="" xmlns:a16="http://schemas.microsoft.com/office/drawing/2014/main" id="{8765AD64-EE45-46D2-8D36-B017C574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43" y="4988153"/>
            <a:ext cx="3617843" cy="17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irteen colonies">
            <a:extLst>
              <a:ext uri="{FF2B5EF4-FFF2-40B4-BE49-F238E27FC236}">
                <a16:creationId xmlns="" xmlns:a16="http://schemas.microsoft.com/office/drawing/2014/main" id="{8A974EC0-6E69-4741-9BB3-ED2890F3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29" y="1748191"/>
            <a:ext cx="3617843" cy="24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Mingling of Races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14776"/>
            <a:ext cx="12192000" cy="4351338"/>
          </a:xfrm>
        </p:spPr>
        <p:txBody>
          <a:bodyPr/>
          <a:lstStyle/>
          <a:p>
            <a:r>
              <a:rPr lang="en-US" dirty="0"/>
              <a:t>America becoming more of a melting pot</a:t>
            </a:r>
          </a:p>
          <a:p>
            <a:pPr lvl="1"/>
            <a:r>
              <a:rPr lang="en-US" dirty="0"/>
              <a:t>Primarily English and English-speaking, BUT…</a:t>
            </a:r>
          </a:p>
          <a:p>
            <a:pPr lvl="2"/>
            <a:r>
              <a:rPr lang="en-US" dirty="0"/>
              <a:t>Germans (150,000) settle in PA</a:t>
            </a:r>
          </a:p>
          <a:p>
            <a:pPr lvl="2"/>
            <a:r>
              <a:rPr lang="en-US" dirty="0"/>
              <a:t>Scots-Irish (175,000) settle in PA</a:t>
            </a:r>
          </a:p>
          <a:p>
            <a:pPr lvl="3"/>
            <a:r>
              <a:rPr lang="en-US" dirty="0"/>
              <a:t>Move further inland to Alleghenies, S. to MD, VA</a:t>
            </a:r>
          </a:p>
          <a:p>
            <a:pPr lvl="3"/>
            <a:r>
              <a:rPr lang="en-US" dirty="0"/>
              <a:t>Seen as “lawless” – the “lowlanders”</a:t>
            </a:r>
          </a:p>
          <a:p>
            <a:pPr lvl="3"/>
            <a:r>
              <a:rPr lang="en-US" b="1" dirty="0"/>
              <a:t>Paxton Boys</a:t>
            </a:r>
            <a:r>
              <a:rPr lang="en-US" dirty="0"/>
              <a:t> – anti-Indian revolvers</a:t>
            </a:r>
          </a:p>
          <a:p>
            <a:pPr lvl="4"/>
            <a:r>
              <a:rPr lang="en-US" b="1" dirty="0"/>
              <a:t>Regulator Movement </a:t>
            </a:r>
            <a:r>
              <a:rPr lang="en-US" dirty="0"/>
              <a:t>(NC)</a:t>
            </a:r>
          </a:p>
          <a:p>
            <a:pPr lvl="2"/>
            <a:r>
              <a:rPr lang="en-US" dirty="0"/>
              <a:t>French Huguenots, Welsh, Dutch, Swedes, Jews, Irish, Swiss, Africans</a:t>
            </a:r>
          </a:p>
          <a:p>
            <a:pPr lvl="2"/>
            <a:r>
              <a:rPr lang="en-US" dirty="0"/>
              <a:t>Slavery foothold in South</a:t>
            </a:r>
          </a:p>
          <a:p>
            <a:pPr lvl="2"/>
            <a:r>
              <a:rPr lang="en-US" dirty="0"/>
              <a:t>Intermingling, Intermarriage in a “strange mixture of blood”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erman stone  pennsylvania">
            <a:extLst>
              <a:ext uri="{FF2B5EF4-FFF2-40B4-BE49-F238E27FC236}">
                <a16:creationId xmlns="" xmlns:a16="http://schemas.microsoft.com/office/drawing/2014/main" id="{B98B3119-D27B-4E0B-ADFC-AFD03CD7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91" y="1306558"/>
            <a:ext cx="2869096" cy="23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-Right 3">
            <a:extLst>
              <a:ext uri="{FF2B5EF4-FFF2-40B4-BE49-F238E27FC236}">
                <a16:creationId xmlns="" xmlns:a16="http://schemas.microsoft.com/office/drawing/2014/main" id="{B1FAA165-0B94-4AC3-8B3C-27BFAE3FCBE4}"/>
              </a:ext>
            </a:extLst>
          </p:cNvPr>
          <p:cNvSpPr/>
          <p:nvPr/>
        </p:nvSpPr>
        <p:spPr>
          <a:xfrm>
            <a:off x="3652669" y="391886"/>
            <a:ext cx="3975652" cy="1491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 and Pull Factors</a:t>
            </a:r>
          </a:p>
        </p:txBody>
      </p:sp>
      <p:pic>
        <p:nvPicPr>
          <p:cNvPr id="1028" name="Picture 4" descr="Image result for scots irish house">
            <a:extLst>
              <a:ext uri="{FF2B5EF4-FFF2-40B4-BE49-F238E27FC236}">
                <a16:creationId xmlns="" xmlns:a16="http://schemas.microsoft.com/office/drawing/2014/main" id="{BA8096E2-8635-4CA9-A7A6-3A1D2B4D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076" y="3741964"/>
            <a:ext cx="29813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0D75DEA-CD72-46C4-89E2-8A3918C7C2CD}"/>
              </a:ext>
            </a:extLst>
          </p:cNvPr>
          <p:cNvSpPr/>
          <p:nvPr/>
        </p:nvSpPr>
        <p:spPr>
          <a:xfrm>
            <a:off x="609600" y="6029739"/>
            <a:ext cx="7639877" cy="667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 and time matter! As both move on—and as more outsiders come in—we become less “English”!</a:t>
            </a:r>
          </a:p>
        </p:txBody>
      </p:sp>
    </p:spTree>
    <p:extLst>
      <p:ext uri="{BB962C8B-B14F-4D97-AF65-F5344CB8AC3E}">
        <p14:creationId xmlns:p14="http://schemas.microsoft.com/office/powerpoint/2010/main" val="243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Africans in America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7826"/>
            <a:ext cx="12192000" cy="48701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colonies live off slavery</a:t>
            </a:r>
          </a:p>
          <a:p>
            <a:pPr lvl="1"/>
            <a:r>
              <a:rPr lang="en-US" dirty="0"/>
              <a:t>North AND South—but primarily South</a:t>
            </a:r>
          </a:p>
          <a:p>
            <a:pPr lvl="2"/>
            <a:r>
              <a:rPr lang="en-US" dirty="0"/>
              <a:t>Harsh conditions—especially in South </a:t>
            </a:r>
          </a:p>
          <a:p>
            <a:pPr lvl="2"/>
            <a:r>
              <a:rPr lang="en-US" dirty="0"/>
              <a:t>VA-some proximity of fields left some time to see friends, family </a:t>
            </a:r>
          </a:p>
          <a:p>
            <a:pPr lvl="2"/>
            <a:r>
              <a:rPr lang="en-US" dirty="0"/>
              <a:t>Rising female slave population—reproduction </a:t>
            </a:r>
          </a:p>
          <a:p>
            <a:pPr lvl="3"/>
            <a:r>
              <a:rPr lang="en-US" dirty="0"/>
              <a:t>VA relies less on slave trade—the South still uses it</a:t>
            </a:r>
          </a:p>
          <a:p>
            <a:pPr lvl="1"/>
            <a:r>
              <a:rPr lang="en-US" dirty="0"/>
              <a:t>Up to 48,000 slaves in northern colonies</a:t>
            </a:r>
          </a:p>
          <a:p>
            <a:pPr lvl="2"/>
            <a:r>
              <a:rPr lang="en-US" dirty="0"/>
              <a:t>Work for artisans; work agriculture </a:t>
            </a:r>
          </a:p>
          <a:p>
            <a:pPr lvl="2"/>
            <a:r>
              <a:rPr lang="en-US" dirty="0"/>
              <a:t>Some evolve into carpenters, bricklayers, etc.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African culture begins to grow and spread</a:t>
            </a:r>
          </a:p>
          <a:p>
            <a:pPr lvl="1"/>
            <a:r>
              <a:rPr lang="en-US" dirty="0"/>
              <a:t>Speech, religion, music, stories</a:t>
            </a:r>
          </a:p>
          <a:p>
            <a:pPr lvl="2"/>
            <a:r>
              <a:rPr lang="en-US" dirty="0"/>
              <a:t>Gullah </a:t>
            </a:r>
            <a:r>
              <a:rPr lang="en-US" dirty="0">
                <a:sym typeface="Wingdings" panose="05000000000000000000" pitchFamily="2" charset="2"/>
              </a:rPr>
              <a:t> goober, gumbo, voodoo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Ringshout</a:t>
            </a:r>
            <a:r>
              <a:rPr lang="en-US" dirty="0">
                <a:sym typeface="Wingdings" panose="05000000000000000000" pitchFamily="2" charset="2"/>
              </a:rPr>
              <a:t> dance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Banjo, bongo, etc.</a:t>
            </a:r>
            <a:endParaRPr lang="en-US" dirty="0"/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Down Arrow 3">
            <a:extLst>
              <a:ext uri="{FF2B5EF4-FFF2-40B4-BE49-F238E27FC236}">
                <a16:creationId xmlns="" xmlns:a16="http://schemas.microsoft.com/office/drawing/2014/main" id="{CAD644C7-294E-4D77-9E57-DD12218A0C96}"/>
              </a:ext>
            </a:extLst>
          </p:cNvPr>
          <p:cNvSpPr/>
          <p:nvPr/>
        </p:nvSpPr>
        <p:spPr>
          <a:xfrm>
            <a:off x="7570778" y="1091210"/>
            <a:ext cx="4346713" cy="23377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BASIC HUMAN INSTINCT </a:t>
            </a:r>
          </a:p>
          <a:p>
            <a:pPr algn="ctr"/>
            <a:r>
              <a:rPr lang="en-US" sz="2800" b="1" dirty="0"/>
              <a:t>TO WANT TO BE </a:t>
            </a:r>
          </a:p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DD6296-30FD-42D3-B1D1-820C913BB622}"/>
              </a:ext>
            </a:extLst>
          </p:cNvPr>
          <p:cNvSpPr/>
          <p:nvPr/>
        </p:nvSpPr>
        <p:spPr>
          <a:xfrm>
            <a:off x="7248939" y="3551583"/>
            <a:ext cx="4823791" cy="153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dirty="0">
                <a:solidFill>
                  <a:srgbClr val="FFFF00"/>
                </a:solidFill>
              </a:rPr>
              <a:t>New York Slave Revolt, 1712</a:t>
            </a:r>
          </a:p>
          <a:p>
            <a:r>
              <a:rPr lang="en-US" dirty="0">
                <a:solidFill>
                  <a:schemeClr val="bg1"/>
                </a:solidFill>
              </a:rPr>
              <a:t>A revolt of slaves in NY. They killed nine whites and injured six others.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70 Africans arrested. 27 put on trial. 21 executed.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AD52B2B-3AB6-4054-9221-4338355120D8}"/>
              </a:ext>
            </a:extLst>
          </p:cNvPr>
          <p:cNvSpPr/>
          <p:nvPr/>
        </p:nvSpPr>
        <p:spPr>
          <a:xfrm>
            <a:off x="7248939" y="5320748"/>
            <a:ext cx="4823791" cy="1331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2) </a:t>
            </a:r>
            <a:r>
              <a:rPr lang="en-US" dirty="0" err="1">
                <a:solidFill>
                  <a:srgbClr val="FFFF00"/>
                </a:solidFill>
              </a:rPr>
              <a:t>Stono</a:t>
            </a:r>
            <a:r>
              <a:rPr lang="en-US" dirty="0">
                <a:solidFill>
                  <a:srgbClr val="FFFF00"/>
                </a:solidFill>
              </a:rPr>
              <a:t> Rebellion (South Carolina), 1739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Fifty Africans march to FL; are stopped—more tightly controlled in South than in the North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 descr="Image result for ny slave selling">
            <a:extLst>
              <a:ext uri="{FF2B5EF4-FFF2-40B4-BE49-F238E27FC236}">
                <a16:creationId xmlns="" xmlns:a16="http://schemas.microsoft.com/office/drawing/2014/main" id="{B42E24EB-3DE9-45F3-A08E-6DB2045E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23" y="142578"/>
            <a:ext cx="2664413" cy="22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A49034-49EE-4B83-BC7E-5F756A31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1768"/>
            <a:ext cx="12192000" cy="4743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Land of equality and opportunity</a:t>
            </a:r>
          </a:p>
          <a:p>
            <a:pPr lvl="1"/>
            <a:r>
              <a:rPr lang="en-US" dirty="0"/>
              <a:t>When compared to…</a:t>
            </a:r>
          </a:p>
          <a:p>
            <a:pPr lvl="1"/>
            <a:r>
              <a:rPr lang="en-US" dirty="0"/>
              <a:t>Except for…</a:t>
            </a:r>
          </a:p>
          <a:p>
            <a:endParaRPr lang="en-US" dirty="0"/>
          </a:p>
          <a:p>
            <a:r>
              <a:rPr lang="en-US" dirty="0"/>
              <a:t>Social / class distinctions still present</a:t>
            </a:r>
          </a:p>
          <a:p>
            <a:pPr lvl="1"/>
            <a:r>
              <a:rPr lang="en-US" dirty="0"/>
              <a:t>Most Americans modest farmers</a:t>
            </a:r>
          </a:p>
          <a:p>
            <a:pPr lvl="1"/>
            <a:r>
              <a:rPr lang="en-US" dirty="0"/>
              <a:t>The opportunity to “rise” – American Dream</a:t>
            </a:r>
          </a:p>
          <a:p>
            <a:pPr lvl="1"/>
            <a:r>
              <a:rPr lang="en-US" dirty="0"/>
              <a:t>Merchants’ lifestyle</a:t>
            </a:r>
          </a:p>
          <a:p>
            <a:pPr lvl="1"/>
            <a:r>
              <a:rPr lang="en-US" dirty="0"/>
              <a:t>School and Church seating</a:t>
            </a:r>
          </a:p>
          <a:p>
            <a:pPr lvl="1"/>
            <a:r>
              <a:rPr lang="en-US" dirty="0"/>
              <a:t>The richest 10% own 66% of the land</a:t>
            </a:r>
          </a:p>
          <a:p>
            <a:pPr lvl="1"/>
            <a:r>
              <a:rPr lang="en-US" dirty="0"/>
              <a:t>Almshouses built—still better than England!</a:t>
            </a:r>
          </a:p>
          <a:p>
            <a:pPr lvl="1"/>
            <a:r>
              <a:rPr lang="en-US" dirty="0"/>
              <a:t>The Scarlet Letter…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2480AD8-49EE-42EF-943B-A80F414E0F69}"/>
              </a:ext>
            </a:extLst>
          </p:cNvPr>
          <p:cNvSpPr/>
          <p:nvPr/>
        </p:nvSpPr>
        <p:spPr>
          <a:xfrm>
            <a:off x="5539409" y="1007165"/>
            <a:ext cx="6652593" cy="1786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rely on agriculture—as time goes on, less and less land is available.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Split land up—smaller profits. Hire self out as workers to make ends meet.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AB586B9-0BEC-4F0D-BA4E-E50FDFDAFDD5}"/>
              </a:ext>
            </a:extLst>
          </p:cNvPr>
          <p:cNvSpPr/>
          <p:nvPr/>
        </p:nvSpPr>
        <p:spPr>
          <a:xfrm>
            <a:off x="5936975" y="2935357"/>
            <a:ext cx="6414052" cy="229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Rich Southerners’ </a:t>
            </a:r>
          </a:p>
          <a:p>
            <a:pPr algn="ctr"/>
            <a:r>
              <a:rPr lang="en-US" dirty="0"/>
              <a:t>power seen in amount of slaves owned.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Indentured Servitude still used; also, Paupers and Convicts—involuntarily shipped to America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i="1" dirty="0">
                <a:solidFill>
                  <a:srgbClr val="FFFF00"/>
                </a:solidFill>
              </a:rPr>
              <a:t>becoming less English by the day!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63587E-6A3E-4103-B023-B4D61D96C7CC}"/>
              </a:ext>
            </a:extLst>
          </p:cNvPr>
          <p:cNvSpPr/>
          <p:nvPr/>
        </p:nvSpPr>
        <p:spPr>
          <a:xfrm>
            <a:off x="6493565" y="5314122"/>
            <a:ext cx="5698435" cy="15438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Southern territories plead with Britain to stop the flow of slaves from Africa—Britain rejects the ideas!</a:t>
            </a:r>
          </a:p>
        </p:txBody>
      </p:sp>
    </p:spTree>
    <p:extLst>
      <p:ext uri="{BB962C8B-B14F-4D97-AF65-F5344CB8AC3E}">
        <p14:creationId xmlns:p14="http://schemas.microsoft.com/office/powerpoint/2010/main" val="33002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and Jobs in Colonial America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lonial america clergy">
            <a:extLst>
              <a:ext uri="{FF2B5EF4-FFF2-40B4-BE49-F238E27FC236}">
                <a16:creationId xmlns="" xmlns:a16="http://schemas.microsoft.com/office/drawing/2014/main" id="{549E06AA-17CB-4D7A-94F4-2CC52C57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844"/>
            <a:ext cx="3723861" cy="2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eathing a Vein">
            <a:extLst>
              <a:ext uri="{FF2B5EF4-FFF2-40B4-BE49-F238E27FC236}">
                <a16:creationId xmlns="" xmlns:a16="http://schemas.microsoft.com/office/drawing/2014/main" id="{8F8C8B3C-9E0B-4DA8-95B3-40FFE136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83" y="1916783"/>
            <a:ext cx="3501557" cy="24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ohn adams">
            <a:extLst>
              <a:ext uri="{FF2B5EF4-FFF2-40B4-BE49-F238E27FC236}">
                <a16:creationId xmlns="" xmlns:a16="http://schemas.microsoft.com/office/drawing/2014/main" id="{2F184607-4181-4871-B2AD-B1211ABB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2" y="1906844"/>
            <a:ext cx="3286538" cy="24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1A4AEE-646E-4637-A9AA-B0CBA9BD8D8F}"/>
              </a:ext>
            </a:extLst>
          </p:cNvPr>
          <p:cNvSpPr/>
          <p:nvPr/>
        </p:nvSpPr>
        <p:spPr>
          <a:xfrm>
            <a:off x="0" y="4343396"/>
            <a:ext cx="3723861" cy="251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Priests—highly regarded and looked up to in society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Will play a huge role in the coming years.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7DC30D-5471-4155-A18A-EAF3C243506F}"/>
              </a:ext>
            </a:extLst>
          </p:cNvPr>
          <p:cNvSpPr/>
          <p:nvPr/>
        </p:nvSpPr>
        <p:spPr>
          <a:xfrm>
            <a:off x="4452731" y="4343396"/>
            <a:ext cx="3723861" cy="251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Physicians—poorly trained.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1765-First medical school established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Use of bleeding to “cure”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Many, many deaths to disease and epidemics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81EF5DE8-7B22-472F-BFDD-55DF7AAC7258}"/>
              </a:ext>
            </a:extLst>
          </p:cNvPr>
          <p:cNvSpPr/>
          <p:nvPr/>
        </p:nvSpPr>
        <p:spPr>
          <a:xfrm rot="17379719">
            <a:off x="3779393" y="5885147"/>
            <a:ext cx="499323" cy="95747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CAF3969-F24A-4955-8F1A-E6C3D8D52D80}"/>
              </a:ext>
            </a:extLst>
          </p:cNvPr>
          <p:cNvSpPr/>
          <p:nvPr/>
        </p:nvSpPr>
        <p:spPr>
          <a:xfrm>
            <a:off x="8998226" y="4373217"/>
            <a:ext cx="3299791" cy="2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Lawyers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“Windbags” not to be trusted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 par with drunks and brothelkeepers</a:t>
            </a:r>
          </a:p>
        </p:txBody>
      </p:sp>
    </p:spTree>
    <p:extLst>
      <p:ext uri="{BB962C8B-B14F-4D97-AF65-F5344CB8AC3E}">
        <p14:creationId xmlns:p14="http://schemas.microsoft.com/office/powerpoint/2010/main" val="27445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14954-A8E7-4E6F-BEC2-B01E037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-19005"/>
            <a:ext cx="10515600" cy="1325563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Economics of Colonial America</a:t>
            </a:r>
          </a:p>
        </p:txBody>
      </p:sp>
      <p:pic>
        <p:nvPicPr>
          <p:cNvPr id="2050" name="Picture 2" descr="Image result for american flag">
            <a:extLst>
              <a:ext uri="{FF2B5EF4-FFF2-40B4-BE49-F238E27FC236}">
                <a16:creationId xmlns="" xmlns:a16="http://schemas.microsoft.com/office/drawing/2014/main" id="{55130A92-5663-4B63-9516-1B7B7B02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91">
            <a:off x="-987671" y="-842370"/>
            <a:ext cx="8270872" cy="1684740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olonial economy map">
            <a:extLst>
              <a:ext uri="{FF2B5EF4-FFF2-40B4-BE49-F238E27FC236}">
                <a16:creationId xmlns="" xmlns:a16="http://schemas.microsoft.com/office/drawing/2014/main" id="{BAB8FED4-585E-4D37-98CE-3463539F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015409" cy="51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riangular trade map">
            <a:extLst>
              <a:ext uri="{FF2B5EF4-FFF2-40B4-BE49-F238E27FC236}">
                <a16:creationId xmlns="" xmlns:a16="http://schemas.microsoft.com/office/drawing/2014/main" id="{9FF4B9A3-A208-4D1B-BDA9-41AD3B98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7" y="1728927"/>
            <a:ext cx="7885043" cy="37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E0ECCA63-4F52-4046-9D07-00BDF4A88301}"/>
              </a:ext>
            </a:extLst>
          </p:cNvPr>
          <p:cNvSpPr/>
          <p:nvPr/>
        </p:nvSpPr>
        <p:spPr>
          <a:xfrm rot="19223896">
            <a:off x="2193075" y="1478683"/>
            <a:ext cx="569844" cy="1917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6150A6-BDE3-41C9-BE19-C6310DF088A1}"/>
              </a:ext>
            </a:extLst>
          </p:cNvPr>
          <p:cNvSpPr/>
          <p:nvPr/>
        </p:nvSpPr>
        <p:spPr>
          <a:xfrm>
            <a:off x="2941983" y="2266122"/>
            <a:ext cx="477078" cy="4276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052E73-95EB-4E67-82F8-0D3F24A42868}"/>
              </a:ext>
            </a:extLst>
          </p:cNvPr>
          <p:cNvSpPr txBox="1"/>
          <p:nvPr/>
        </p:nvSpPr>
        <p:spPr>
          <a:xfrm>
            <a:off x="5897217" y="1152939"/>
            <a:ext cx="41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Remember the principle of mercantilism*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CFD38B-2F0F-490A-9721-52196ADF2FAF}"/>
              </a:ext>
            </a:extLst>
          </p:cNvPr>
          <p:cNvSpPr/>
          <p:nvPr/>
        </p:nvSpPr>
        <p:spPr>
          <a:xfrm>
            <a:off x="4359965" y="5592417"/>
            <a:ext cx="7832035" cy="1265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England is in a “slump” in terms of population—the colonies have a surplus population. They look to outside markets (countries) to trade with in order to make money—Primarily France.</a:t>
            </a:r>
          </a:p>
          <a:p>
            <a:pPr algn="ctr"/>
            <a:r>
              <a:rPr lang="en-US" sz="2000" b="1" i="1" dirty="0">
                <a:solidFill>
                  <a:srgbClr val="FFFF00"/>
                </a:solidFill>
              </a:rPr>
              <a:t>Molasses Act passed (1733)—leads to smuggling.</a:t>
            </a:r>
          </a:p>
        </p:txBody>
      </p:sp>
    </p:spTree>
    <p:extLst>
      <p:ext uri="{BB962C8B-B14F-4D97-AF65-F5344CB8AC3E}">
        <p14:creationId xmlns:p14="http://schemas.microsoft.com/office/powerpoint/2010/main" val="31590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1627</Words>
  <Application>Microsoft Office PowerPoint</Application>
  <PresentationFormat>Widescreen</PresentationFormat>
  <Paragraphs>324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Mistral</vt:lpstr>
      <vt:lpstr>Wingdings</vt:lpstr>
      <vt:lpstr>Office Theme</vt:lpstr>
      <vt:lpstr>PowerPoint Presentation</vt:lpstr>
      <vt:lpstr>And That’s Period 2!</vt:lpstr>
      <vt:lpstr>Colonial America Pre-Revolution and The Duel for North America</vt:lpstr>
      <vt:lpstr>Who Makes Up The Thirteen Colonies?</vt:lpstr>
      <vt:lpstr>Mingling of Races</vt:lpstr>
      <vt:lpstr>Africans in America </vt:lpstr>
      <vt:lpstr>Colonial Society</vt:lpstr>
      <vt:lpstr>Society and Jobs in Colonial America</vt:lpstr>
      <vt:lpstr>The Economics of Colonial America</vt:lpstr>
      <vt:lpstr>Navigating Colonial America</vt:lpstr>
      <vt:lpstr>New England Churches</vt:lpstr>
      <vt:lpstr>New England Churches</vt:lpstr>
      <vt:lpstr>The Great Awakening</vt:lpstr>
      <vt:lpstr>Education in the Colonies</vt:lpstr>
      <vt:lpstr>Provincial Culture</vt:lpstr>
      <vt:lpstr>Freedom of the Press</vt:lpstr>
      <vt:lpstr>Politics of the Colonies</vt:lpstr>
      <vt:lpstr>Colonial Life</vt:lpstr>
      <vt:lpstr>Chapter Six, Part One</vt:lpstr>
      <vt:lpstr>The Duel for North America</vt:lpstr>
      <vt:lpstr>French Canada</vt:lpstr>
      <vt:lpstr>New France Spreads Out</vt:lpstr>
      <vt:lpstr>Fighting for Empire</vt:lpstr>
      <vt:lpstr>Clash for Empire</vt:lpstr>
      <vt:lpstr>The War of Jenkins’s Ear</vt:lpstr>
      <vt:lpstr>And That’s Period 2!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America Pre-Revolution and The Duel for North America</dc:title>
  <dc:creator>Ryan</dc:creator>
  <cp:lastModifiedBy>Ryan Green</cp:lastModifiedBy>
  <cp:revision>46</cp:revision>
  <dcterms:created xsi:type="dcterms:W3CDTF">2018-09-15T17:26:01Z</dcterms:created>
  <dcterms:modified xsi:type="dcterms:W3CDTF">2018-09-17T00:52:24Z</dcterms:modified>
</cp:coreProperties>
</file>